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66" r:id="rId4"/>
    <p:sldId id="257" r:id="rId5"/>
    <p:sldId id="258" r:id="rId6"/>
    <p:sldId id="259" r:id="rId7"/>
    <p:sldId id="260" r:id="rId8"/>
    <p:sldId id="261" r:id="rId9"/>
    <p:sldId id="262" r:id="rId10"/>
    <p:sldId id="263" r:id="rId11"/>
    <p:sldId id="264"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54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398AAFCB-1C68-4849-9874-62EABE8A3C76}" type="datetimeFigureOut">
              <a:rPr lang="en-US" smtClean="0"/>
              <a:pPr/>
              <a:t>1/3/2012</a:t>
            </a:fld>
            <a:endParaRPr lang="en-US"/>
          </a:p>
        </p:txBody>
      </p:sp>
      <p:sp>
        <p:nvSpPr>
          <p:cNvPr id="16" name="Slide Number Placeholder 15"/>
          <p:cNvSpPr>
            <a:spLocks noGrp="1"/>
          </p:cNvSpPr>
          <p:nvPr>
            <p:ph type="sldNum" sz="quarter" idx="11"/>
          </p:nvPr>
        </p:nvSpPr>
        <p:spPr/>
        <p:txBody>
          <a:bodyPr/>
          <a:lstStyle/>
          <a:p>
            <a:fld id="{BD522966-D51C-4CCB-B684-AB7903C7621B}"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98AAFCB-1C68-4849-9874-62EABE8A3C76}" type="datetimeFigureOut">
              <a:rPr lang="en-US" smtClean="0"/>
              <a:pPr/>
              <a:t>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522966-D51C-4CCB-B684-AB7903C7621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98AAFCB-1C68-4849-9874-62EABE8A3C76}" type="datetimeFigureOut">
              <a:rPr lang="en-US" smtClean="0"/>
              <a:pPr/>
              <a:t>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522966-D51C-4CCB-B684-AB7903C7621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398AAFCB-1C68-4849-9874-62EABE8A3C76}" type="datetimeFigureOut">
              <a:rPr lang="en-US" smtClean="0"/>
              <a:pPr/>
              <a:t>1/3/2012</a:t>
            </a:fld>
            <a:endParaRPr lang="en-US"/>
          </a:p>
        </p:txBody>
      </p:sp>
      <p:sp>
        <p:nvSpPr>
          <p:cNvPr id="15" name="Slide Number Placeholder 14"/>
          <p:cNvSpPr>
            <a:spLocks noGrp="1"/>
          </p:cNvSpPr>
          <p:nvPr>
            <p:ph type="sldNum" sz="quarter" idx="15"/>
          </p:nvPr>
        </p:nvSpPr>
        <p:spPr/>
        <p:txBody>
          <a:bodyPr/>
          <a:lstStyle>
            <a:lvl1pPr algn="ctr">
              <a:defRPr/>
            </a:lvl1pPr>
          </a:lstStyle>
          <a:p>
            <a:fld id="{BD522966-D51C-4CCB-B684-AB7903C7621B}"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98AAFCB-1C68-4849-9874-62EABE8A3C76}" type="datetimeFigureOut">
              <a:rPr lang="en-US" smtClean="0"/>
              <a:pPr/>
              <a:t>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522966-D51C-4CCB-B684-AB7903C7621B}"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98AAFCB-1C68-4849-9874-62EABE8A3C76}" type="datetimeFigureOut">
              <a:rPr lang="en-US" smtClean="0"/>
              <a:pPr/>
              <a:t>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522966-D51C-4CCB-B684-AB7903C7621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D522966-D51C-4CCB-B684-AB7903C7621B}"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398AAFCB-1C68-4849-9874-62EABE8A3C76}" type="datetimeFigureOut">
              <a:rPr lang="en-US" smtClean="0"/>
              <a:pPr/>
              <a:t>1/3/2012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98AAFCB-1C68-4849-9874-62EABE8A3C76}" type="datetimeFigureOut">
              <a:rPr lang="en-US" smtClean="0"/>
              <a:pPr/>
              <a:t>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522966-D51C-4CCB-B684-AB7903C7621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8AAFCB-1C68-4849-9874-62EABE8A3C76}" type="datetimeFigureOut">
              <a:rPr lang="en-US" smtClean="0"/>
              <a:pPr/>
              <a:t>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522966-D51C-4CCB-B684-AB7903C7621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398AAFCB-1C68-4849-9874-62EABE8A3C76}" type="datetimeFigureOut">
              <a:rPr lang="en-US" smtClean="0"/>
              <a:pPr/>
              <a:t>1/3/2012</a:t>
            </a:fld>
            <a:endParaRPr lang="en-US"/>
          </a:p>
        </p:txBody>
      </p:sp>
      <p:sp>
        <p:nvSpPr>
          <p:cNvPr id="9" name="Slide Number Placeholder 8"/>
          <p:cNvSpPr>
            <a:spLocks noGrp="1"/>
          </p:cNvSpPr>
          <p:nvPr>
            <p:ph type="sldNum" sz="quarter" idx="15"/>
          </p:nvPr>
        </p:nvSpPr>
        <p:spPr/>
        <p:txBody>
          <a:bodyPr/>
          <a:lstStyle/>
          <a:p>
            <a:fld id="{BD522966-D51C-4CCB-B684-AB7903C7621B}"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398AAFCB-1C68-4849-9874-62EABE8A3C76}" type="datetimeFigureOut">
              <a:rPr lang="en-US" smtClean="0"/>
              <a:pPr/>
              <a:t>1/3/2012</a:t>
            </a:fld>
            <a:endParaRPr lang="en-US"/>
          </a:p>
        </p:txBody>
      </p:sp>
      <p:sp>
        <p:nvSpPr>
          <p:cNvPr id="9" name="Slide Number Placeholder 8"/>
          <p:cNvSpPr>
            <a:spLocks noGrp="1"/>
          </p:cNvSpPr>
          <p:nvPr>
            <p:ph type="sldNum" sz="quarter" idx="11"/>
          </p:nvPr>
        </p:nvSpPr>
        <p:spPr/>
        <p:txBody>
          <a:bodyPr/>
          <a:lstStyle/>
          <a:p>
            <a:fld id="{BD522966-D51C-4CCB-B684-AB7903C7621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398AAFCB-1C68-4849-9874-62EABE8A3C76}" type="datetimeFigureOut">
              <a:rPr lang="en-US" smtClean="0"/>
              <a:pPr/>
              <a:t>1/3/2012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D522966-D51C-4CCB-B684-AB7903C7621B}"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file:///C:\Documents%20and%20Settings\All%20Users\Documents\My%20Music\Sample%20Music\Beethoven's%20Symphony%20No.%209%20(Scherzo).wma"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file:///C:\Documents%20and%20Settings\All%20Users\Documents\My%20Music\Sample%20Music\Beethoven's%20Symphony%20No.%209%20(Scherzo).wma"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657600"/>
            <a:ext cx="8305800" cy="1143000"/>
          </a:xfrm>
        </p:spPr>
        <p:txBody>
          <a:bodyPr/>
          <a:lstStyle/>
          <a:p>
            <a:r>
              <a:rPr lang="en-US" dirty="0" smtClean="0"/>
              <a:t>Simplifying </a:t>
            </a:r>
            <a:r>
              <a:rPr lang="en-US" dirty="0" smtClean="0"/>
              <a:t>Expressions</a:t>
            </a:r>
          </a:p>
          <a:p>
            <a:r>
              <a:rPr lang="en-US" dirty="0" smtClean="0"/>
              <a:t>Part 1</a:t>
            </a:r>
            <a:endParaRPr lang="en-US" dirty="0"/>
          </a:p>
        </p:txBody>
      </p:sp>
      <p:sp>
        <p:nvSpPr>
          <p:cNvPr id="2" name="Title 1"/>
          <p:cNvSpPr>
            <a:spLocks noGrp="1"/>
          </p:cNvSpPr>
          <p:nvPr>
            <p:ph type="ctrTitle"/>
          </p:nvPr>
        </p:nvSpPr>
        <p:spPr/>
        <p:txBody>
          <a:bodyPr/>
          <a:lstStyle/>
          <a:p>
            <a:r>
              <a:rPr lang="en-US" dirty="0" smtClean="0"/>
              <a:t>Expanding Binomials</a:t>
            </a:r>
            <a:br>
              <a:rPr lang="en-US" dirty="0" smtClean="0"/>
            </a:br>
            <a:r>
              <a:rPr lang="en-US" dirty="0" smtClean="0"/>
              <a:t>Factoring</a:t>
            </a:r>
            <a:endParaRPr lang="en-US" dirty="0"/>
          </a:p>
        </p:txBody>
      </p:sp>
      <p:sp>
        <p:nvSpPr>
          <p:cNvPr id="5" name="Explosion 1 4"/>
          <p:cNvSpPr/>
          <p:nvPr/>
        </p:nvSpPr>
        <p:spPr>
          <a:xfrm>
            <a:off x="457200" y="0"/>
            <a:ext cx="3352800" cy="2133600"/>
          </a:xfrm>
          <a:prstGeom prst="irregularSeal1">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xplosion 1 5"/>
          <p:cNvSpPr/>
          <p:nvPr/>
        </p:nvSpPr>
        <p:spPr>
          <a:xfrm>
            <a:off x="5181600" y="3962400"/>
            <a:ext cx="2971800" cy="2133600"/>
          </a:xfrm>
          <a:prstGeom prst="irregularSeal1">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219200" y="762000"/>
            <a:ext cx="1828800" cy="461665"/>
          </a:xfrm>
          <a:prstGeom prst="rect">
            <a:avLst/>
          </a:prstGeom>
          <a:noFill/>
        </p:spPr>
        <p:txBody>
          <a:bodyPr wrap="square" rtlCol="0">
            <a:spAutoFit/>
          </a:bodyPr>
          <a:lstStyle/>
          <a:p>
            <a:r>
              <a:rPr lang="en-US" sz="2400" dirty="0" smtClean="0"/>
              <a:t>(x+3)(2x-1)</a:t>
            </a:r>
            <a:endParaRPr lang="en-US" sz="2400" dirty="0"/>
          </a:p>
        </p:txBody>
      </p:sp>
      <p:sp>
        <p:nvSpPr>
          <p:cNvPr id="8" name="TextBox 7"/>
          <p:cNvSpPr txBox="1"/>
          <p:nvPr/>
        </p:nvSpPr>
        <p:spPr>
          <a:xfrm>
            <a:off x="5943600" y="4648200"/>
            <a:ext cx="1600200" cy="461665"/>
          </a:xfrm>
          <a:prstGeom prst="rect">
            <a:avLst/>
          </a:prstGeom>
          <a:noFill/>
        </p:spPr>
        <p:txBody>
          <a:bodyPr wrap="square" rtlCol="0">
            <a:spAutoFit/>
          </a:bodyPr>
          <a:lstStyle/>
          <a:p>
            <a:r>
              <a:rPr lang="en-US" sz="2400" dirty="0" smtClean="0"/>
              <a:t>(3x-1)(x-2)</a:t>
            </a:r>
            <a:endParaRPr lang="en-US"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Simplify. Don’t forget to combine like terms!</a:t>
            </a:r>
          </a:p>
          <a:p>
            <a:pPr>
              <a:buNone/>
            </a:pPr>
            <a:endParaRPr lang="en-US" dirty="0" smtClean="0"/>
          </a:p>
          <a:p>
            <a:pPr marL="514350" indent="-514350">
              <a:buAutoNum type="arabicPeriod"/>
            </a:pPr>
            <a:r>
              <a:rPr lang="en-US" dirty="0" smtClean="0"/>
              <a:t>(y – 1)(y – 7)</a:t>
            </a:r>
          </a:p>
          <a:p>
            <a:pPr marL="514350" indent="-514350">
              <a:buAutoNum type="arabicPeriod"/>
            </a:pPr>
            <a:endParaRPr lang="en-US" dirty="0" smtClean="0"/>
          </a:p>
          <a:p>
            <a:pPr marL="514350" indent="-514350">
              <a:buAutoNum type="arabicPeriod"/>
            </a:pPr>
            <a:r>
              <a:rPr lang="en-US" dirty="0" smtClean="0"/>
              <a:t>(4 + x)(3 – x)</a:t>
            </a:r>
          </a:p>
          <a:p>
            <a:pPr marL="514350" indent="-514350">
              <a:buAutoNum type="arabicPeriod"/>
            </a:pPr>
            <a:endParaRPr lang="en-US" dirty="0" smtClean="0"/>
          </a:p>
          <a:p>
            <a:pPr marL="514350" indent="-514350">
              <a:buAutoNum type="arabicPeriod"/>
            </a:pPr>
            <a:r>
              <a:rPr lang="en-US" dirty="0" smtClean="0"/>
              <a:t>(a + 4)(a – 6)</a:t>
            </a:r>
          </a:p>
          <a:p>
            <a:pPr marL="514350" indent="-514350">
              <a:buAutoNum type="arabicPeriod"/>
            </a:pPr>
            <a:endParaRPr lang="en-US" dirty="0" smtClean="0"/>
          </a:p>
          <a:p>
            <a:pPr marL="514350" indent="-514350">
              <a:buAutoNum type="arabicPeriod"/>
            </a:pPr>
            <a:r>
              <a:rPr lang="en-US" dirty="0" smtClean="0"/>
              <a:t>(-x -3)(x + 3)</a:t>
            </a:r>
            <a:endParaRPr lang="en-US" dirty="0"/>
          </a:p>
        </p:txBody>
      </p:sp>
      <p:sp>
        <p:nvSpPr>
          <p:cNvPr id="3" name="Title 2"/>
          <p:cNvSpPr>
            <a:spLocks noGrp="1"/>
          </p:cNvSpPr>
          <p:nvPr>
            <p:ph type="title"/>
          </p:nvPr>
        </p:nvSpPr>
        <p:spPr/>
        <p:txBody>
          <a:bodyPr/>
          <a:lstStyle/>
          <a:p>
            <a:r>
              <a:rPr lang="en-US" dirty="0" smtClean="0"/>
              <a:t>Try these…</a:t>
            </a:r>
            <a:endParaRPr lang="en-US" dirty="0"/>
          </a:p>
        </p:txBody>
      </p:sp>
      <p:pic>
        <p:nvPicPr>
          <p:cNvPr id="4" name="Beethoven's Symphony No. 9 (Scherzo).wma">
            <a:hlinkClick r:id="" action="ppaction://media"/>
          </p:cNvPr>
          <p:cNvPicPr>
            <a:picLocks noRot="1" noChangeAspect="1"/>
          </p:cNvPicPr>
          <p:nvPr>
            <a:audioFile r:link="rId1"/>
          </p:nvPr>
        </p:nvPicPr>
        <p:blipFill>
          <a:blip r:embed="rId3" cstate="print"/>
          <a:stretch>
            <a:fillRect/>
          </a:stretch>
        </p:blipFill>
        <p:spPr>
          <a:xfrm>
            <a:off x="8534400" y="6248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74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Worksheet  Pg. 46 (2-14 evens)</a:t>
            </a:r>
          </a:p>
          <a:p>
            <a:pPr>
              <a:buNone/>
            </a:pPr>
            <a:endParaRPr lang="en-US" dirty="0"/>
          </a:p>
        </p:txBody>
      </p:sp>
      <p:sp>
        <p:nvSpPr>
          <p:cNvPr id="3" name="Title 2"/>
          <p:cNvSpPr>
            <a:spLocks noGrp="1"/>
          </p:cNvSpPr>
          <p:nvPr>
            <p:ph type="title"/>
          </p:nvPr>
        </p:nvSpPr>
        <p:spPr/>
        <p:txBody>
          <a:bodyPr/>
          <a:lstStyle/>
          <a:p>
            <a:r>
              <a:rPr lang="en-US" dirty="0" smtClean="0"/>
              <a:t>Homework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4800" dirty="0" smtClean="0"/>
              <a:t>“Make </a:t>
            </a:r>
            <a:r>
              <a:rPr lang="en-US" sz="4800" dirty="0" smtClean="0"/>
              <a:t>your mistakes work for you by learning from them</a:t>
            </a:r>
            <a:r>
              <a:rPr lang="en-US" sz="4800" dirty="0" smtClean="0"/>
              <a:t>.”</a:t>
            </a:r>
          </a:p>
          <a:p>
            <a:pPr>
              <a:buNone/>
            </a:pPr>
            <a:r>
              <a:rPr lang="en-US" sz="4800" dirty="0" smtClean="0"/>
              <a:t>-- </a:t>
            </a:r>
            <a:r>
              <a:rPr lang="en-US" sz="4800" dirty="0" smtClean="0"/>
              <a:t>Donald Trump</a:t>
            </a:r>
            <a:endParaRPr lang="en-US" sz="4800" dirty="0"/>
          </a:p>
        </p:txBody>
      </p:sp>
      <p:sp>
        <p:nvSpPr>
          <p:cNvPr id="3" name="Title 2"/>
          <p:cNvSpPr>
            <a:spLocks noGrp="1"/>
          </p:cNvSpPr>
          <p:nvPr>
            <p:ph type="title"/>
          </p:nvPr>
        </p:nvSpPr>
        <p:spPr/>
        <p:txBody>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Review expanding binomials</a:t>
            </a:r>
            <a:endParaRPr lang="en-US" dirty="0"/>
          </a:p>
        </p:txBody>
      </p:sp>
      <p:sp>
        <p:nvSpPr>
          <p:cNvPr id="3" name="Title 2"/>
          <p:cNvSpPr>
            <a:spLocks noGrp="1"/>
          </p:cNvSpPr>
          <p:nvPr>
            <p:ph type="title"/>
          </p:nvPr>
        </p:nvSpPr>
        <p:spPr/>
        <p:txBody>
          <a:bodyPr/>
          <a:lstStyle/>
          <a:p>
            <a:r>
              <a:rPr lang="en-US" dirty="0" smtClean="0"/>
              <a:t>Objective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400" b="1" dirty="0" smtClean="0"/>
              <a:t>Who’s Right?!?- (x + 3)(2x – 1)</a:t>
            </a:r>
            <a:endParaRPr lang="en-US" sz="4400" b="1" dirty="0"/>
          </a:p>
        </p:txBody>
      </p:sp>
      <p:sp>
        <p:nvSpPr>
          <p:cNvPr id="4" name="Content Placeholder 3"/>
          <p:cNvSpPr>
            <a:spLocks noGrp="1"/>
          </p:cNvSpPr>
          <p:nvPr>
            <p:ph sz="half" idx="1"/>
          </p:nvPr>
        </p:nvSpPr>
        <p:spPr/>
        <p:txBody>
          <a:bodyPr/>
          <a:lstStyle/>
          <a:p>
            <a:pPr>
              <a:buNone/>
            </a:pPr>
            <a:endParaRPr lang="en-US" dirty="0" smtClean="0"/>
          </a:p>
          <a:p>
            <a:pPr>
              <a:buNone/>
            </a:pPr>
            <a:endParaRPr lang="en-US" dirty="0" smtClean="0"/>
          </a:p>
          <a:p>
            <a:pPr>
              <a:buNone/>
            </a:pPr>
            <a:r>
              <a:rPr lang="en-US" sz="3200" b="1" dirty="0" smtClean="0"/>
              <a:t>Is it:</a:t>
            </a:r>
          </a:p>
          <a:p>
            <a:pPr>
              <a:buNone/>
            </a:pPr>
            <a:endParaRPr lang="en-US" sz="3200" b="1" dirty="0" smtClean="0"/>
          </a:p>
          <a:p>
            <a:pPr>
              <a:buNone/>
            </a:pPr>
            <a:r>
              <a:rPr lang="en-US" sz="3200" b="1" dirty="0" smtClean="0"/>
              <a:t>4x² + 5x -3</a:t>
            </a:r>
            <a:endParaRPr lang="en-US" sz="3200" b="1" dirty="0"/>
          </a:p>
        </p:txBody>
      </p:sp>
      <p:sp>
        <p:nvSpPr>
          <p:cNvPr id="5" name="Content Placeholder 4"/>
          <p:cNvSpPr>
            <a:spLocks noGrp="1"/>
          </p:cNvSpPr>
          <p:nvPr>
            <p:ph sz="half" idx="2"/>
          </p:nvPr>
        </p:nvSpPr>
        <p:spPr/>
        <p:txBody>
          <a:bodyPr/>
          <a:lstStyle/>
          <a:p>
            <a:pPr>
              <a:buNone/>
            </a:pPr>
            <a:endParaRPr lang="en-US" dirty="0" smtClean="0"/>
          </a:p>
          <a:p>
            <a:pPr>
              <a:buNone/>
            </a:pPr>
            <a:endParaRPr lang="en-US" dirty="0" smtClean="0"/>
          </a:p>
          <a:p>
            <a:pPr>
              <a:buNone/>
            </a:pPr>
            <a:r>
              <a:rPr lang="en-US" sz="3200" b="1" dirty="0" smtClean="0"/>
              <a:t>Or…</a:t>
            </a:r>
          </a:p>
          <a:p>
            <a:pPr>
              <a:buNone/>
            </a:pPr>
            <a:endParaRPr lang="en-US" sz="3200" b="1" dirty="0" smtClean="0"/>
          </a:p>
          <a:p>
            <a:pPr>
              <a:buNone/>
            </a:pPr>
            <a:r>
              <a:rPr lang="en-US" sz="3200" b="1" dirty="0" smtClean="0"/>
              <a:t>2x² + 5x - 3</a:t>
            </a:r>
            <a:endParaRPr lang="en-US" sz="3200" b="1" dirty="0"/>
          </a:p>
        </p:txBody>
      </p:sp>
      <p:pic>
        <p:nvPicPr>
          <p:cNvPr id="2050" name="Picture 2" descr="C:\Documents and Settings\rplucker\Local Settings\Temporary Internet Files\Content.IE5\MGXMTJJH\MP900446451[1].jpg"/>
          <p:cNvPicPr>
            <a:picLocks noChangeAspect="1" noChangeArrowheads="1"/>
          </p:cNvPicPr>
          <p:nvPr/>
        </p:nvPicPr>
        <p:blipFill>
          <a:blip r:embed="rId2" cstate="print"/>
          <a:srcRect/>
          <a:stretch>
            <a:fillRect/>
          </a:stretch>
        </p:blipFill>
        <p:spPr bwMode="auto">
          <a:xfrm>
            <a:off x="1524000" y="1524000"/>
            <a:ext cx="1981200" cy="1981200"/>
          </a:xfrm>
          <a:prstGeom prst="rect">
            <a:avLst/>
          </a:prstGeom>
          <a:noFill/>
        </p:spPr>
      </p:pic>
      <p:pic>
        <p:nvPicPr>
          <p:cNvPr id="2051" name="Picture 3" descr="C:\Documents and Settings\rplucker\Local Settings\Temporary Internet Files\Content.IE5\G2CLFAYM\MP900444394[1].jpg"/>
          <p:cNvPicPr>
            <a:picLocks noChangeAspect="1" noChangeArrowheads="1"/>
          </p:cNvPicPr>
          <p:nvPr/>
        </p:nvPicPr>
        <p:blipFill>
          <a:blip r:embed="rId3" cstate="print"/>
          <a:srcRect/>
          <a:stretch>
            <a:fillRect/>
          </a:stretch>
        </p:blipFill>
        <p:spPr bwMode="auto">
          <a:xfrm>
            <a:off x="5029200" y="4267200"/>
            <a:ext cx="3352800" cy="2231251"/>
          </a:xfrm>
          <a:prstGeom prst="rect">
            <a:avLst/>
          </a:prstGeom>
          <a:noFill/>
        </p:spPr>
      </p:pic>
      <p:sp>
        <p:nvSpPr>
          <p:cNvPr id="8" name="Rounded Rectangular Callout 7"/>
          <p:cNvSpPr/>
          <p:nvPr/>
        </p:nvSpPr>
        <p:spPr>
          <a:xfrm>
            <a:off x="3657600" y="1371600"/>
            <a:ext cx="2362200" cy="1219200"/>
          </a:xfrm>
          <a:prstGeom prst="wedgeRoundRectCallout">
            <a:avLst>
              <a:gd name="adj1" fmla="val -59543"/>
              <a:gd name="adj2" fmla="val 771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810000" y="1524000"/>
            <a:ext cx="1981200" cy="646331"/>
          </a:xfrm>
          <a:prstGeom prst="rect">
            <a:avLst/>
          </a:prstGeom>
          <a:noFill/>
        </p:spPr>
        <p:txBody>
          <a:bodyPr wrap="square" rtlCol="0">
            <a:spAutoFit/>
          </a:bodyPr>
          <a:lstStyle/>
          <a:p>
            <a:r>
              <a:rPr lang="en-US" dirty="0" smtClean="0"/>
              <a:t>I’m Jill and of course I’m right!</a:t>
            </a:r>
            <a:endParaRPr lang="en-US" dirty="0"/>
          </a:p>
        </p:txBody>
      </p:sp>
      <p:sp>
        <p:nvSpPr>
          <p:cNvPr id="10" name="Rounded Rectangular Callout 9"/>
          <p:cNvSpPr/>
          <p:nvPr/>
        </p:nvSpPr>
        <p:spPr>
          <a:xfrm>
            <a:off x="2590800" y="4343400"/>
            <a:ext cx="2362200" cy="1219200"/>
          </a:xfrm>
          <a:prstGeom prst="wedgeRoundRectCallout">
            <a:avLst>
              <a:gd name="adj1" fmla="val 54698"/>
              <a:gd name="adj2" fmla="val 771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743200" y="4495800"/>
            <a:ext cx="1981200" cy="923330"/>
          </a:xfrm>
          <a:prstGeom prst="rect">
            <a:avLst/>
          </a:prstGeom>
          <a:noFill/>
        </p:spPr>
        <p:txBody>
          <a:bodyPr wrap="square" rtlCol="0">
            <a:spAutoFit/>
          </a:bodyPr>
          <a:lstStyle/>
          <a:p>
            <a:r>
              <a:rPr lang="en-US" dirty="0" smtClean="0"/>
              <a:t>Excuse me?!? No way! I’m Jack and I’m right!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Prove it!</a:t>
            </a:r>
            <a:endParaRPr lang="en-US" dirty="0"/>
          </a:p>
        </p:txBody>
      </p:sp>
      <p:sp>
        <p:nvSpPr>
          <p:cNvPr id="3" name="Content Placeholder 2"/>
          <p:cNvSpPr>
            <a:spLocks noGrp="1"/>
          </p:cNvSpPr>
          <p:nvPr>
            <p:ph sz="half" idx="1"/>
          </p:nvPr>
        </p:nvSpPr>
        <p:spPr/>
        <p:txBody>
          <a:bodyPr/>
          <a:lstStyle/>
          <a:p>
            <a:pPr>
              <a:buNone/>
            </a:pPr>
            <a:endParaRPr lang="en-US" dirty="0" smtClean="0"/>
          </a:p>
          <a:p>
            <a:pPr>
              <a:buNone/>
            </a:pPr>
            <a:endParaRPr lang="en-US" dirty="0" smtClean="0"/>
          </a:p>
          <a:p>
            <a:pPr>
              <a:buNone/>
            </a:pPr>
            <a:endParaRPr lang="en-US" dirty="0" smtClean="0"/>
          </a:p>
          <a:p>
            <a:pPr>
              <a:buNone/>
            </a:pPr>
            <a:r>
              <a:rPr lang="en-US" dirty="0" smtClean="0"/>
              <a:t>(x+3)(2x – 1)</a:t>
            </a:r>
          </a:p>
          <a:p>
            <a:pPr>
              <a:buNone/>
            </a:pPr>
            <a:endParaRPr lang="en-US" dirty="0" smtClean="0"/>
          </a:p>
          <a:p>
            <a:pPr>
              <a:buNone/>
            </a:pPr>
            <a:r>
              <a:rPr lang="en-US" dirty="0" smtClean="0"/>
              <a:t>2x² - x + 2x² + 6x -3</a:t>
            </a:r>
          </a:p>
          <a:p>
            <a:pPr>
              <a:buNone/>
            </a:pPr>
            <a:r>
              <a:rPr lang="en-US" dirty="0" smtClean="0"/>
              <a:t>4x² + 5x - 3</a:t>
            </a:r>
            <a:endParaRPr lang="en-US" dirty="0"/>
          </a:p>
        </p:txBody>
      </p:sp>
      <p:pic>
        <p:nvPicPr>
          <p:cNvPr id="5" name="Picture 2" descr="C:\Documents and Settings\rplucker\Local Settings\Temporary Internet Files\Content.IE5\MGXMTJJH\MP900446451[1].jpg"/>
          <p:cNvPicPr>
            <a:picLocks noChangeAspect="1" noChangeArrowheads="1"/>
          </p:cNvPicPr>
          <p:nvPr/>
        </p:nvPicPr>
        <p:blipFill>
          <a:blip r:embed="rId2" cstate="print"/>
          <a:srcRect/>
          <a:stretch>
            <a:fillRect/>
          </a:stretch>
        </p:blipFill>
        <p:spPr bwMode="auto">
          <a:xfrm>
            <a:off x="685800" y="1600200"/>
            <a:ext cx="1143000" cy="1143000"/>
          </a:xfrm>
          <a:prstGeom prst="rect">
            <a:avLst/>
          </a:prstGeom>
          <a:noFill/>
        </p:spPr>
      </p:pic>
      <p:sp>
        <p:nvSpPr>
          <p:cNvPr id="6" name="Rounded Rectangular Callout 5"/>
          <p:cNvSpPr/>
          <p:nvPr/>
        </p:nvSpPr>
        <p:spPr>
          <a:xfrm>
            <a:off x="2133600" y="1600200"/>
            <a:ext cx="2362200" cy="1066800"/>
          </a:xfrm>
          <a:prstGeom prst="wedgeRoundRectCallout">
            <a:avLst>
              <a:gd name="adj1" fmla="val -44437"/>
              <a:gd name="adj2" fmla="val 57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86000" y="1600200"/>
            <a:ext cx="1981200" cy="954107"/>
          </a:xfrm>
          <a:prstGeom prst="rect">
            <a:avLst/>
          </a:prstGeom>
          <a:noFill/>
        </p:spPr>
        <p:txBody>
          <a:bodyPr wrap="square" rtlCol="0">
            <a:spAutoFit/>
          </a:bodyPr>
          <a:lstStyle/>
          <a:p>
            <a:r>
              <a:rPr lang="en-US" sz="1400" dirty="0" smtClean="0"/>
              <a:t>Jill </a:t>
            </a:r>
            <a:r>
              <a:rPr lang="en-US" sz="1400" dirty="0" smtClean="0"/>
              <a:t>did </a:t>
            </a:r>
            <a:r>
              <a:rPr lang="en-US" sz="1400" dirty="0" smtClean="0"/>
              <a:t>her work by multiplying the whole first expression by the second.</a:t>
            </a:r>
            <a:endParaRPr lang="en-US" sz="1400" dirty="0"/>
          </a:p>
        </p:txBody>
      </p:sp>
      <p:pic>
        <p:nvPicPr>
          <p:cNvPr id="8" name="Picture 3" descr="C:\Documents and Settings\rplucker\Local Settings\Temporary Internet Files\Content.IE5\G2CLFAYM\MP900444394[1].jpg"/>
          <p:cNvPicPr>
            <a:picLocks noGrp="1" noChangeAspect="1" noChangeArrowheads="1"/>
          </p:cNvPicPr>
          <p:nvPr>
            <p:ph sz="half" idx="2"/>
          </p:nvPr>
        </p:nvPicPr>
        <p:blipFill>
          <a:blip r:embed="rId3" cstate="print"/>
          <a:srcRect/>
          <a:stretch>
            <a:fillRect/>
          </a:stretch>
        </p:blipFill>
        <p:spPr bwMode="auto">
          <a:xfrm>
            <a:off x="4724401" y="1600201"/>
            <a:ext cx="1717691" cy="1142999"/>
          </a:xfrm>
          <a:prstGeom prst="rect">
            <a:avLst/>
          </a:prstGeom>
          <a:noFill/>
        </p:spPr>
      </p:pic>
      <p:sp>
        <p:nvSpPr>
          <p:cNvPr id="9" name="Rounded Rectangular Callout 8"/>
          <p:cNvSpPr/>
          <p:nvPr/>
        </p:nvSpPr>
        <p:spPr>
          <a:xfrm>
            <a:off x="6477000" y="1600200"/>
            <a:ext cx="2362200" cy="1066800"/>
          </a:xfrm>
          <a:prstGeom prst="wedgeRoundRectCallout">
            <a:avLst>
              <a:gd name="adj1" fmla="val -44437"/>
              <a:gd name="adj2" fmla="val 579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29400" y="1676400"/>
            <a:ext cx="2057400" cy="738664"/>
          </a:xfrm>
          <a:prstGeom prst="rect">
            <a:avLst/>
          </a:prstGeom>
          <a:noFill/>
        </p:spPr>
        <p:txBody>
          <a:bodyPr wrap="square" rtlCol="0">
            <a:spAutoFit/>
          </a:bodyPr>
          <a:lstStyle/>
          <a:p>
            <a:r>
              <a:rPr lang="en-US" sz="1400" dirty="0" smtClean="0"/>
              <a:t>James did his work by splitting up the first binomial.</a:t>
            </a:r>
            <a:endParaRPr lang="en-US" sz="1400" dirty="0"/>
          </a:p>
        </p:txBody>
      </p:sp>
      <p:sp>
        <p:nvSpPr>
          <p:cNvPr id="11" name="TextBox 10"/>
          <p:cNvSpPr txBox="1"/>
          <p:nvPr/>
        </p:nvSpPr>
        <p:spPr>
          <a:xfrm>
            <a:off x="4724400" y="2971800"/>
            <a:ext cx="3810000" cy="2492990"/>
          </a:xfrm>
          <a:prstGeom prst="rect">
            <a:avLst/>
          </a:prstGeom>
          <a:noFill/>
        </p:spPr>
        <p:txBody>
          <a:bodyPr wrap="square" rtlCol="0">
            <a:spAutoFit/>
          </a:bodyPr>
          <a:lstStyle/>
          <a:p>
            <a:r>
              <a:rPr lang="en-US" sz="2600" dirty="0" smtClean="0"/>
              <a:t>(x+3)(2x – 1)</a:t>
            </a:r>
          </a:p>
          <a:p>
            <a:endParaRPr lang="en-US" sz="2600" dirty="0" smtClean="0"/>
          </a:p>
          <a:p>
            <a:endParaRPr lang="en-US" sz="2600" dirty="0" smtClean="0"/>
          </a:p>
          <a:p>
            <a:r>
              <a:rPr lang="en-US" sz="2600" dirty="0" smtClean="0"/>
              <a:t>x</a:t>
            </a:r>
            <a:r>
              <a:rPr lang="en-US" sz="2600" dirty="0" smtClean="0"/>
              <a:t>(2x – 1)+3(2x – 1)</a:t>
            </a:r>
          </a:p>
          <a:p>
            <a:r>
              <a:rPr lang="en-US" sz="2600" dirty="0" smtClean="0"/>
              <a:t>2x² - x + 6x – 3</a:t>
            </a:r>
          </a:p>
          <a:p>
            <a:r>
              <a:rPr lang="en-US" sz="2600" dirty="0" smtClean="0"/>
              <a:t>2x² + 5x - 3</a:t>
            </a:r>
            <a:endParaRPr lang="en-US" sz="26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Check the answer? Okay…</a:t>
            </a:r>
          </a:p>
          <a:p>
            <a:pPr>
              <a:buNone/>
            </a:pPr>
            <a:endParaRPr lang="en-US" dirty="0" smtClean="0"/>
          </a:p>
          <a:p>
            <a:pPr>
              <a:buNone/>
            </a:pPr>
            <a:r>
              <a:rPr lang="en-US" dirty="0" smtClean="0"/>
              <a:t>Let’s say someone told you that x = -3.</a:t>
            </a:r>
          </a:p>
          <a:p>
            <a:pPr>
              <a:buNone/>
            </a:pPr>
            <a:r>
              <a:rPr lang="en-US" dirty="0" smtClean="0"/>
              <a:t>Plug x into both expressions…</a:t>
            </a:r>
          </a:p>
          <a:p>
            <a:pPr>
              <a:buNone/>
            </a:pPr>
            <a:endParaRPr lang="en-US" dirty="0" smtClean="0"/>
          </a:p>
          <a:p>
            <a:pPr>
              <a:buNone/>
            </a:pPr>
            <a:endParaRPr lang="en-US" dirty="0" smtClean="0"/>
          </a:p>
          <a:p>
            <a:pPr>
              <a:buNone/>
            </a:pPr>
            <a:r>
              <a:rPr lang="en-US" dirty="0" smtClean="0"/>
              <a:t>If it equals out to zero, it’s right.</a:t>
            </a:r>
          </a:p>
          <a:p>
            <a:pPr>
              <a:buNone/>
            </a:pPr>
            <a:r>
              <a:rPr lang="en-US" dirty="0" smtClean="0"/>
              <a:t>Go ahead try it…</a:t>
            </a:r>
            <a:endParaRPr lang="en-US" dirty="0"/>
          </a:p>
        </p:txBody>
      </p:sp>
      <p:sp>
        <p:nvSpPr>
          <p:cNvPr id="3" name="Title 2"/>
          <p:cNvSpPr>
            <a:spLocks noGrp="1"/>
          </p:cNvSpPr>
          <p:nvPr>
            <p:ph type="title"/>
          </p:nvPr>
        </p:nvSpPr>
        <p:spPr/>
        <p:txBody>
          <a:bodyPr/>
          <a:lstStyle/>
          <a:p>
            <a:r>
              <a:rPr lang="en-US" dirty="0" smtClean="0"/>
              <a:t>How do we figure out who is right?</a:t>
            </a:r>
            <a:endParaRPr lang="en-US" dirty="0"/>
          </a:p>
        </p:txBody>
      </p:sp>
      <p:pic>
        <p:nvPicPr>
          <p:cNvPr id="4" name="Beethoven's Symphony No. 9 (Scherzo).wma">
            <a:hlinkClick r:id="" action="ppaction://media"/>
          </p:cNvPr>
          <p:cNvPicPr>
            <a:picLocks noRot="1" noChangeAspect="1"/>
          </p:cNvPicPr>
          <p:nvPr>
            <a:audioFile r:link="rId1"/>
          </p:nvPr>
        </p:nvPicPr>
        <p:blipFill>
          <a:blip r:embed="rId3" cstate="print"/>
          <a:stretch>
            <a:fillRect/>
          </a:stretch>
        </p:blipFill>
        <p:spPr>
          <a:xfrm>
            <a:off x="8534400" y="61722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74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Jill</a:t>
            </a:r>
            <a:endParaRPr lang="en-US" dirty="0"/>
          </a:p>
        </p:txBody>
      </p:sp>
      <p:sp>
        <p:nvSpPr>
          <p:cNvPr id="3" name="Content Placeholder 2"/>
          <p:cNvSpPr>
            <a:spLocks noGrp="1"/>
          </p:cNvSpPr>
          <p:nvPr>
            <p:ph sz="half" idx="2"/>
          </p:nvPr>
        </p:nvSpPr>
        <p:spPr/>
        <p:txBody>
          <a:bodyPr/>
          <a:lstStyle/>
          <a:p>
            <a:pPr>
              <a:buNone/>
            </a:pPr>
            <a:r>
              <a:rPr lang="en-US" dirty="0" smtClean="0"/>
              <a:t>Answer:</a:t>
            </a:r>
          </a:p>
          <a:p>
            <a:pPr>
              <a:buNone/>
            </a:pPr>
            <a:r>
              <a:rPr lang="en-US" dirty="0" smtClean="0"/>
              <a:t>4x² + 5x – 3</a:t>
            </a:r>
          </a:p>
          <a:p>
            <a:pPr>
              <a:buNone/>
            </a:pPr>
            <a:r>
              <a:rPr lang="en-US" dirty="0" smtClean="0"/>
              <a:t>4(-3)² + 5(-3) – 3</a:t>
            </a:r>
          </a:p>
          <a:p>
            <a:pPr>
              <a:buNone/>
            </a:pPr>
            <a:r>
              <a:rPr lang="en-US" dirty="0" smtClean="0"/>
              <a:t>4(9) – 15 – 3</a:t>
            </a:r>
          </a:p>
          <a:p>
            <a:pPr>
              <a:buNone/>
            </a:pPr>
            <a:r>
              <a:rPr lang="en-US" dirty="0" smtClean="0"/>
              <a:t>36 – 15 – 3</a:t>
            </a:r>
          </a:p>
          <a:p>
            <a:pPr>
              <a:buNone/>
            </a:pPr>
            <a:r>
              <a:rPr lang="en-US" dirty="0" smtClean="0"/>
              <a:t>21- 3</a:t>
            </a:r>
          </a:p>
          <a:p>
            <a:pPr>
              <a:buNone/>
            </a:pPr>
            <a:r>
              <a:rPr lang="en-US" dirty="0" smtClean="0"/>
              <a:t>= 18</a:t>
            </a:r>
          </a:p>
        </p:txBody>
      </p:sp>
      <p:sp>
        <p:nvSpPr>
          <p:cNvPr id="4" name="Content Placeholder 3"/>
          <p:cNvSpPr>
            <a:spLocks noGrp="1"/>
          </p:cNvSpPr>
          <p:nvPr>
            <p:ph sz="quarter" idx="4"/>
          </p:nvPr>
        </p:nvSpPr>
        <p:spPr/>
        <p:txBody>
          <a:bodyPr/>
          <a:lstStyle/>
          <a:p>
            <a:pPr>
              <a:buNone/>
            </a:pPr>
            <a:r>
              <a:rPr lang="en-US" dirty="0" smtClean="0"/>
              <a:t>Answer: </a:t>
            </a:r>
          </a:p>
          <a:p>
            <a:pPr>
              <a:buNone/>
            </a:pPr>
            <a:r>
              <a:rPr lang="en-US" dirty="0" smtClean="0"/>
              <a:t>2x² + 5x – 3</a:t>
            </a:r>
          </a:p>
          <a:p>
            <a:pPr>
              <a:buNone/>
            </a:pPr>
            <a:r>
              <a:rPr lang="en-US" dirty="0" smtClean="0"/>
              <a:t>2(-3)²+5(-3) – 3</a:t>
            </a:r>
          </a:p>
          <a:p>
            <a:pPr>
              <a:buNone/>
            </a:pPr>
            <a:r>
              <a:rPr lang="en-US" dirty="0" smtClean="0"/>
              <a:t>2(9) – 15 – 3</a:t>
            </a:r>
          </a:p>
          <a:p>
            <a:pPr>
              <a:buNone/>
            </a:pPr>
            <a:r>
              <a:rPr lang="en-US" dirty="0" smtClean="0"/>
              <a:t>18- 15 – 3</a:t>
            </a:r>
          </a:p>
          <a:p>
            <a:pPr>
              <a:buNone/>
            </a:pPr>
            <a:r>
              <a:rPr lang="en-US" dirty="0" smtClean="0"/>
              <a:t>= 0</a:t>
            </a:r>
          </a:p>
          <a:p>
            <a:pPr>
              <a:buNone/>
            </a:pPr>
            <a:r>
              <a:rPr lang="en-US" b="1" dirty="0" smtClean="0">
                <a:solidFill>
                  <a:srgbClr val="FF0000"/>
                </a:solidFill>
              </a:rPr>
              <a:t>THIS IS RIGHT!</a:t>
            </a:r>
            <a:endParaRPr lang="en-US" b="1" dirty="0">
              <a:solidFill>
                <a:srgbClr val="FF0000"/>
              </a:solidFill>
            </a:endParaRPr>
          </a:p>
        </p:txBody>
      </p:sp>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Solution</a:t>
            </a:r>
            <a:endParaRPr lang="en-US" dirty="0"/>
          </a:p>
        </p:txBody>
      </p:sp>
      <p:sp>
        <p:nvSpPr>
          <p:cNvPr id="6" name="Text Placeholder 5"/>
          <p:cNvSpPr>
            <a:spLocks noGrp="1"/>
          </p:cNvSpPr>
          <p:nvPr>
            <p:ph type="body" idx="3"/>
          </p:nvPr>
        </p:nvSpPr>
        <p:spPr/>
        <p:txBody>
          <a:bodyPr/>
          <a:lstStyle/>
          <a:p>
            <a:r>
              <a:rPr lang="en-US" dirty="0" smtClean="0"/>
              <a:t/>
            </a:r>
            <a:br>
              <a:rPr lang="en-US" dirty="0" smtClean="0"/>
            </a:br>
            <a:r>
              <a:rPr lang="en-US" dirty="0" smtClean="0"/>
              <a:t>Jack</a:t>
            </a:r>
            <a:endParaRPr lang="en-US" dirty="0"/>
          </a:p>
        </p:txBody>
      </p:sp>
      <p:pic>
        <p:nvPicPr>
          <p:cNvPr id="7" name="Picture 3" descr="C:\Documents and Settings\rplucker\Local Settings\Temporary Internet Files\Content.IE5\G2CLFAYM\MP900444394[1].jpg"/>
          <p:cNvPicPr>
            <a:picLocks noChangeAspect="1" noChangeArrowheads="1"/>
          </p:cNvPicPr>
          <p:nvPr/>
        </p:nvPicPr>
        <p:blipFill>
          <a:blip r:embed="rId2" cstate="print"/>
          <a:srcRect/>
          <a:stretch>
            <a:fillRect/>
          </a:stretch>
        </p:blipFill>
        <p:spPr bwMode="auto">
          <a:xfrm>
            <a:off x="6400800" y="838200"/>
            <a:ext cx="1717691" cy="1142999"/>
          </a:xfrm>
          <a:prstGeom prst="rect">
            <a:avLst/>
          </a:prstGeom>
          <a:noFill/>
        </p:spPr>
      </p:pic>
      <p:pic>
        <p:nvPicPr>
          <p:cNvPr id="8" name="Picture 2" descr="C:\Documents and Settings\rplucker\Local Settings\Temporary Internet Files\Content.IE5\MGXMTJJH\MP900446451[1].jpg"/>
          <p:cNvPicPr>
            <a:picLocks noChangeAspect="1" noChangeArrowheads="1"/>
          </p:cNvPicPr>
          <p:nvPr/>
        </p:nvPicPr>
        <p:blipFill>
          <a:blip r:embed="rId3" cstate="print"/>
          <a:srcRect/>
          <a:stretch>
            <a:fillRect/>
          </a:stretch>
        </p:blipFill>
        <p:spPr bwMode="auto">
          <a:xfrm>
            <a:off x="2819400" y="914400"/>
            <a:ext cx="1143000" cy="1143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How do you do it if the “x” value is not given to you?? There is not always someone around to give you answers…and, really, what would you learn if someone gave you all the answers? </a:t>
            </a:r>
          </a:p>
          <a:p>
            <a:pPr>
              <a:buNone/>
            </a:pPr>
            <a:endParaRPr lang="en-US" dirty="0" smtClean="0"/>
          </a:p>
          <a:p>
            <a:pPr>
              <a:buNone/>
            </a:pPr>
            <a:r>
              <a:rPr lang="en-US" dirty="0" smtClean="0"/>
              <a:t>Do it the EASY way…use the distributive property…</a:t>
            </a:r>
          </a:p>
          <a:p>
            <a:pPr>
              <a:buNone/>
            </a:pPr>
            <a:endParaRPr lang="en-US" dirty="0" smtClean="0"/>
          </a:p>
          <a:p>
            <a:pPr>
              <a:buNone/>
            </a:pPr>
            <a:r>
              <a:rPr lang="en-US" dirty="0" smtClean="0"/>
              <a:t>(x+ a)(x + b)</a:t>
            </a:r>
          </a:p>
          <a:p>
            <a:pPr>
              <a:buNone/>
            </a:pPr>
            <a:r>
              <a:rPr lang="en-US" dirty="0" smtClean="0"/>
              <a:t>x</a:t>
            </a:r>
            <a:r>
              <a:rPr lang="en-US" dirty="0" smtClean="0"/>
              <a:t>(</a:t>
            </a:r>
            <a:r>
              <a:rPr lang="en-US" dirty="0" err="1" smtClean="0"/>
              <a:t>x+b</a:t>
            </a:r>
            <a:r>
              <a:rPr lang="en-US" dirty="0" smtClean="0"/>
              <a:t>) + a (</a:t>
            </a:r>
            <a:r>
              <a:rPr lang="en-US" dirty="0" err="1" smtClean="0"/>
              <a:t>x+b</a:t>
            </a:r>
            <a:r>
              <a:rPr lang="en-US" dirty="0" smtClean="0"/>
              <a:t>)</a:t>
            </a:r>
          </a:p>
          <a:p>
            <a:pPr>
              <a:buNone/>
            </a:pPr>
            <a:r>
              <a:rPr lang="en-US" dirty="0" smtClean="0"/>
              <a:t>x² + </a:t>
            </a:r>
            <a:r>
              <a:rPr lang="en-US" dirty="0" err="1" smtClean="0"/>
              <a:t>bx</a:t>
            </a:r>
            <a:r>
              <a:rPr lang="en-US" dirty="0" smtClean="0"/>
              <a:t> + ax + </a:t>
            </a:r>
            <a:r>
              <a:rPr lang="en-US" dirty="0" err="1" smtClean="0"/>
              <a:t>ab</a:t>
            </a:r>
            <a:r>
              <a:rPr lang="en-US" dirty="0" smtClean="0"/>
              <a:t>………….Since </a:t>
            </a:r>
            <a:r>
              <a:rPr lang="en-US" dirty="0" err="1" smtClean="0"/>
              <a:t>bx</a:t>
            </a:r>
            <a:r>
              <a:rPr lang="en-US" dirty="0" smtClean="0"/>
              <a:t> and ax are like terms…</a:t>
            </a:r>
          </a:p>
          <a:p>
            <a:pPr>
              <a:buNone/>
            </a:pPr>
            <a:r>
              <a:rPr lang="en-US" dirty="0" smtClean="0"/>
              <a:t>x² + (</a:t>
            </a:r>
            <a:r>
              <a:rPr lang="en-US" dirty="0" err="1" smtClean="0"/>
              <a:t>a+b</a:t>
            </a:r>
            <a:r>
              <a:rPr lang="en-US" dirty="0" smtClean="0"/>
              <a:t>)x + </a:t>
            </a:r>
            <a:r>
              <a:rPr lang="en-US" dirty="0" err="1" smtClean="0"/>
              <a:t>ab</a:t>
            </a:r>
            <a:endParaRPr lang="en-US" dirty="0" smtClean="0"/>
          </a:p>
          <a:p>
            <a:pPr>
              <a:buNone/>
            </a:pPr>
            <a:endParaRPr lang="en-US" dirty="0"/>
          </a:p>
        </p:txBody>
      </p:sp>
      <p:sp>
        <p:nvSpPr>
          <p:cNvPr id="3" name="Title 2"/>
          <p:cNvSpPr>
            <a:spLocks noGrp="1"/>
          </p:cNvSpPr>
          <p:nvPr>
            <p:ph type="title"/>
          </p:nvPr>
        </p:nvSpPr>
        <p:spPr/>
        <p:txBody>
          <a:bodyPr>
            <a:normAutofit/>
          </a:bodyPr>
          <a:lstStyle/>
          <a:p>
            <a:r>
              <a:rPr lang="en-US" dirty="0" smtClean="0"/>
              <a:t>But…</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r>
              <a:rPr lang="en-US" dirty="0" smtClean="0"/>
              <a:t>Multiplying two binomials is a common Algebra problem</a:t>
            </a:r>
          </a:p>
          <a:p>
            <a:r>
              <a:rPr lang="en-US" dirty="0" smtClean="0"/>
              <a:t>To multiply two binomials, you need to apply the distributive property.</a:t>
            </a:r>
          </a:p>
          <a:p>
            <a:r>
              <a:rPr lang="en-US" dirty="0" smtClean="0"/>
              <a:t>Each term in the first binomial needs to be multiplied by each term in the second binomial.</a:t>
            </a:r>
            <a:endParaRPr lang="en-US" dirty="0"/>
          </a:p>
        </p:txBody>
      </p:sp>
      <p:sp>
        <p:nvSpPr>
          <p:cNvPr id="3" name="Title 2"/>
          <p:cNvSpPr>
            <a:spLocks noGrp="1"/>
          </p:cNvSpPr>
          <p:nvPr>
            <p:ph type="title"/>
          </p:nvPr>
        </p:nvSpPr>
        <p:spPr/>
        <p:txBody>
          <a:bodyPr/>
          <a:lstStyle/>
          <a:p>
            <a:r>
              <a:rPr lang="en-US" dirty="0" smtClean="0"/>
              <a:t>Key Points</a:t>
            </a:r>
            <a:endParaRPr lang="en-US" dirty="0"/>
          </a:p>
        </p:txBody>
      </p:sp>
      <p:pic>
        <p:nvPicPr>
          <p:cNvPr id="1026" name="Picture 2" descr="C:\Documents and Settings\rplucker\Local Settings\Temporary Internet Files\Content.IE5\BWZG393W\MP900442417[1].jpg"/>
          <p:cNvPicPr>
            <a:picLocks noChangeAspect="1" noChangeArrowheads="1"/>
          </p:cNvPicPr>
          <p:nvPr/>
        </p:nvPicPr>
        <p:blipFill>
          <a:blip r:embed="rId2" cstate="print"/>
          <a:srcRect/>
          <a:stretch>
            <a:fillRect/>
          </a:stretch>
        </p:blipFill>
        <p:spPr bwMode="auto">
          <a:xfrm>
            <a:off x="3048000" y="457200"/>
            <a:ext cx="1129569" cy="170436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2050</TotalTime>
  <Words>455</Words>
  <Application>Microsoft Office PowerPoint</Application>
  <PresentationFormat>On-screen Show (4:3)</PresentationFormat>
  <Paragraphs>91</Paragraphs>
  <Slides>11</Slides>
  <Notes>0</Notes>
  <HiddenSlides>0</HiddenSlides>
  <MMClips>2</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Paper</vt:lpstr>
      <vt:lpstr>Expanding Binomials Factoring</vt:lpstr>
      <vt:lpstr>Slide 2</vt:lpstr>
      <vt:lpstr>Objective</vt:lpstr>
      <vt:lpstr>Who’s Right?!?- (x + 3)(2x – 1)</vt:lpstr>
      <vt:lpstr> Prove it!</vt:lpstr>
      <vt:lpstr>How do we figure out who is right?</vt:lpstr>
      <vt:lpstr> Solution</vt:lpstr>
      <vt:lpstr>But…</vt:lpstr>
      <vt:lpstr>Key Points</vt:lpstr>
      <vt:lpstr>Try these…</vt:lpstr>
      <vt:lpstr>Homework </vt:lpstr>
    </vt:vector>
  </TitlesOfParts>
  <Company>Randolph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Expanding Binomials Factoring</dc:title>
  <dc:creator>rplucker</dc:creator>
  <cp:lastModifiedBy>rplucker</cp:lastModifiedBy>
  <cp:revision>200</cp:revision>
  <dcterms:created xsi:type="dcterms:W3CDTF">2012-01-02T04:32:45Z</dcterms:created>
  <dcterms:modified xsi:type="dcterms:W3CDTF">2012-01-03T19:46:50Z</dcterms:modified>
</cp:coreProperties>
</file>